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5" autoAdjust="0"/>
    <p:restoredTop sz="54233" autoAdjust="0"/>
  </p:normalViewPr>
  <p:slideViewPr>
    <p:cSldViewPr snapToGrid="0">
      <p:cViewPr>
        <p:scale>
          <a:sx n="79" d="100"/>
          <a:sy n="79" d="100"/>
        </p:scale>
        <p:origin x="-365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BF7C8D-0782-4716-AAE9-BA016F640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4767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4831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552FAC-FF35-41F0-B579-1CF35C3C27C1}" type="datetimeFigureOut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649166E-E747-4D86-87B4-3CDDB583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6032-0E8B-44C0-AEB4-3602686F6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F573-8C5E-4640-9FCB-FD049A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78C2-B954-426B-99A9-C0134FB20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565845-1DC9-4323-98FF-B51E0CA06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2795A-0AEB-409D-AAC7-B9B87349A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0D670-B362-43E7-A594-7675AB399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D77AD4-09AA-44BD-9DF0-291DDA45B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DD47-B452-4771-A625-B96301B41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1A8B3-37CA-48C9-B357-772F205E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E8FC1-ADC2-4EED-BF04-051C33EF0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4ACDC4-72D7-46CF-B4CC-F08C53A1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2" r:id="rId2"/>
    <p:sldLayoutId id="2147483997" r:id="rId3"/>
    <p:sldLayoutId id="2147483998" r:id="rId4"/>
    <p:sldLayoutId id="2147483999" r:id="rId5"/>
    <p:sldLayoutId id="2147484000" r:id="rId6"/>
    <p:sldLayoutId id="2147483993" r:id="rId7"/>
    <p:sldLayoutId id="2147484001" r:id="rId8"/>
    <p:sldLayoutId id="2147484002" r:id="rId9"/>
    <p:sldLayoutId id="2147483994" r:id="rId10"/>
    <p:sldLayoutId id="21474839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66867"/>
              </p:ext>
            </p:extLst>
          </p:nvPr>
        </p:nvGraphicFramePr>
        <p:xfrm>
          <a:off x="127000" y="122238"/>
          <a:ext cx="8902700" cy="945933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3778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 half year 2017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Le Havre, France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(Ankle Fracture – Struck By)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47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1195080"/>
              </p:ext>
            </p:extLst>
          </p:nvPr>
        </p:nvGraphicFramePr>
        <p:xfrm>
          <a:off x="123825" y="1145256"/>
          <a:ext cx="8911891" cy="4730749"/>
        </p:xfrm>
        <a:graphic>
          <a:graphicData uri="http://schemas.openxmlformats.org/drawingml/2006/table">
            <a:tbl>
              <a:tblPr/>
              <a:tblGrid>
                <a:gridCol w="4508800"/>
                <a:gridCol w="4403091"/>
              </a:tblGrid>
              <a:tr h="362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5940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/>
                        <a:t>An operator was working on a vertical lathe. </a:t>
                      </a:r>
                      <a:r>
                        <a:rPr lang="en-US" sz="1400" b="1" dirty="0" smtClean="0"/>
                        <a:t>He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1" dirty="0" smtClean="0"/>
                        <a:t>hit his right ankle on a lifting ring attached to the machine table </a:t>
                      </a:r>
                      <a:r>
                        <a:rPr lang="en-US" sz="1400" dirty="0" smtClean="0"/>
                        <a:t>when he was walking around the table to set up the lathe. He immediately went to the infirmary and then to the hospital for an x-ray. </a:t>
                      </a:r>
                      <a:r>
                        <a:rPr lang="en-US" sz="1400" b="1" dirty="0" smtClean="0"/>
                        <a:t>He suffered an ankle avulsion fracture of the malleolus (side ankle bone) </a:t>
                      </a:r>
                      <a:r>
                        <a:rPr lang="en-US" sz="1400" dirty="0" smtClean="0"/>
                        <a:t>and is expected to miss at least 10 days of work due to the injury.</a:t>
                      </a:r>
                      <a:endParaRPr lang="en-US" sz="1400" dirty="0"/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3014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Machine design. The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presence of a lifting ring is used only to move the machine,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which is a very rare operation.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Risk of hitting the lifting ring was not identified nor reported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by operators even though it has been present since the installation of the machine.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3736" lvl="1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Awareness/review was done for all applicable operators.</a:t>
                      </a:r>
                    </a:p>
                    <a:p>
                      <a:pPr marL="173736" lvl="1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Review all similar activities in all workshops.</a:t>
                      </a:r>
                    </a:p>
                    <a:p>
                      <a:pPr marL="173736" lvl="1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First immediate actions include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paint (for awareness) or add protection to this and other similar lifting rings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173736" lvl="1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Installation of new contact protection on the lifting rings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 the three machines affected.</a:t>
                      </a:r>
                      <a:endParaRPr lang="fr-FR" sz="1600" dirty="0" smtClean="0"/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044672" y="1232664"/>
            <a:ext cx="1607408" cy="2376808"/>
            <a:chOff x="6444208" y="1650066"/>
            <a:chExt cx="2212344" cy="3384376"/>
          </a:xfrm>
        </p:grpSpPr>
        <p:pic>
          <p:nvPicPr>
            <p:cNvPr id="6" name="Imag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1650066"/>
              <a:ext cx="2212344" cy="3384376"/>
            </a:xfrm>
            <a:prstGeom prst="rect">
              <a:avLst/>
            </a:prstGeom>
          </p:spPr>
        </p:pic>
        <p:sp>
          <p:nvSpPr>
            <p:cNvPr id="7" name="Ellipse 3"/>
            <p:cNvSpPr/>
            <p:nvPr/>
          </p:nvSpPr>
          <p:spPr bwMode="auto">
            <a:xfrm>
              <a:off x="7236296" y="4293096"/>
              <a:ext cx="720080" cy="7200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08000" tIns="54000" rIns="108000" bIns="54000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Font typeface="Wingdings" charset="0"/>
                <a:buNone/>
              </a:pPr>
              <a:endParaRPr lang="fr-FR" b="1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498931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215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2018-03-04T17:18:01Z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-1341343339</vt:i4>
  </property>
  <property fmtid="{D5CDD505-2E9C-101B-9397-08002B2CF9AE}" pid="3" name="_NewReviewCycle">
    <vt:lpwstr/>
  </property>
  <property fmtid="{D5CDD505-2E9C-101B-9397-08002B2CF9AE}" pid="4" name="_EmailSubject">
    <vt:lpwstr>ICAAMC - Health &amp; Safety Forum  - request to report HS&amp;E  Lost Time Incidents </vt:lpwstr>
  </property>
  <property fmtid="{D5CDD505-2E9C-101B-9397-08002B2CF9AE}" pid="5" name="_AuthorEmail">
    <vt:lpwstr>jean.edwards@siemens.com</vt:lpwstr>
  </property>
  <property fmtid="{D5CDD505-2E9C-101B-9397-08002B2CF9AE}" pid="6" name="_AuthorEmailDisplayName">
    <vt:lpwstr>Edwards, Jean (PG DR GO EHS STR)</vt:lpwstr>
  </property>
</Properties>
</file>