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41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85" autoAdjust="0"/>
    <p:restoredTop sz="54233" autoAdjust="0"/>
  </p:normalViewPr>
  <p:slideViewPr>
    <p:cSldViewPr snapToGrid="0">
      <p:cViewPr>
        <p:scale>
          <a:sx n="79" d="100"/>
          <a:sy n="79" d="100"/>
        </p:scale>
        <p:origin x="-365" y="-58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CBF7C8D-0782-4716-AAE9-BA016F6407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47673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414831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1552FAC-FF35-41F0-B579-1CF35C3C27C1}" type="datetimeFigureOut">
              <a:rPr lang="en-US"/>
              <a:pPr>
                <a:defRPr/>
              </a:pPr>
              <a:t>3/4/2018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649166E-E747-4D86-87B4-3CDDB583D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36032-0E8B-44C0-AEB4-3602686F6C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EF573-8C5E-4640-9FCB-FD049A9C4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878C2-B954-426B-99A9-C0134FB20C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565845-1DC9-4323-98FF-B51E0CA064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D2795A-0AEB-409D-AAC7-B9B87349A8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260D670-B362-43E7-A594-7675AB399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D77AD4-09AA-44BD-9DF0-291DDA45B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8DD47-B452-4771-A625-B96301B41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381A8B3-37CA-48C9-B357-772F205EC0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02E8FC1-ADC2-4EED-BF04-051C33EF0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C4ACDC4-72D7-46CF-B4CC-F08C53A14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2" r:id="rId2"/>
    <p:sldLayoutId id="2147483997" r:id="rId3"/>
    <p:sldLayoutId id="2147483998" r:id="rId4"/>
    <p:sldLayoutId id="2147483999" r:id="rId5"/>
    <p:sldLayoutId id="2147484000" r:id="rId6"/>
    <p:sldLayoutId id="2147483993" r:id="rId7"/>
    <p:sldLayoutId id="2147484001" r:id="rId8"/>
    <p:sldLayoutId id="2147484002" r:id="rId9"/>
    <p:sldLayoutId id="2147483994" r:id="rId10"/>
    <p:sldLayoutId id="2147483995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866867"/>
              </p:ext>
            </p:extLst>
          </p:nvPr>
        </p:nvGraphicFramePr>
        <p:xfrm>
          <a:off x="127000" y="122238"/>
          <a:ext cx="8902700" cy="945933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3778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00" marB="108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st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  half year 2017</a:t>
                      </a:r>
                    </a:p>
                  </a:txBody>
                  <a:tcPr marL="108000" marR="108000" marT="108000" marB="108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00" marB="108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Le Havre, France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(Ankle Fracture – Struck By)</a:t>
                      </a:r>
                      <a:endParaRPr kumimoji="0" lang="en-GB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247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Group 4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61195080"/>
              </p:ext>
            </p:extLst>
          </p:nvPr>
        </p:nvGraphicFramePr>
        <p:xfrm>
          <a:off x="123825" y="1145256"/>
          <a:ext cx="8911891" cy="4730749"/>
        </p:xfrm>
        <a:graphic>
          <a:graphicData uri="http://schemas.openxmlformats.org/drawingml/2006/table">
            <a:tbl>
              <a:tblPr/>
              <a:tblGrid>
                <a:gridCol w="4508800"/>
                <a:gridCol w="4403091"/>
              </a:tblGrid>
              <a:tr h="362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5940"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smtClean="0"/>
                        <a:t>An operator was working on a vertical lathe. </a:t>
                      </a:r>
                      <a:r>
                        <a:rPr lang="en-US" sz="1400" b="1" dirty="0" smtClean="0"/>
                        <a:t>He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b="1" dirty="0" smtClean="0"/>
                        <a:t>hit his right ankle on a lifting ring attached to the machine table </a:t>
                      </a:r>
                      <a:r>
                        <a:rPr lang="en-US" sz="1400" dirty="0" smtClean="0"/>
                        <a:t>when he was walking around the table to set up the lathe. He immediately went to the infirmary and then to the hospital for an x-ray. </a:t>
                      </a:r>
                      <a:r>
                        <a:rPr lang="en-US" sz="1400" b="1" dirty="0" smtClean="0"/>
                        <a:t>He suffered an ankle avulsion fracture of the malleolus (side ankle bone) </a:t>
                      </a:r>
                      <a:r>
                        <a:rPr lang="en-US" sz="1400" dirty="0" smtClean="0"/>
                        <a:t>and is expected to miss at least 10 days of work due to the injury.</a:t>
                      </a:r>
                      <a:endParaRPr lang="en-US" sz="1400" dirty="0"/>
                    </a:p>
                  </a:txBody>
                  <a:tcPr marL="90000" marR="90000" marT="90000" marB="90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2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</a:tr>
              <a:tr h="1830145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Machine design. The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presence of a lifting ring is used only to move the machine,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which is a very rare operation.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Risk of hitting the lifting ring was not identified nor reported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by operators even though it has been present since the installation of the machine.</a:t>
                      </a:r>
                    </a:p>
                  </a:txBody>
                  <a:tcPr marL="90000" marR="90000" marT="90000" marB="90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3736" lvl="1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Awareness/review was done for all applicable operators.</a:t>
                      </a:r>
                    </a:p>
                    <a:p>
                      <a:pPr marL="173736" lvl="1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Review all similar activities in all workshops.</a:t>
                      </a:r>
                    </a:p>
                    <a:p>
                      <a:pPr marL="173736" lvl="1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First immediate actions include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paint (for awareness) or add protection to this and other similar lifting rings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marL="173736" lvl="1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Installation of new contact protection on the lifting rings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 the three machines affected.</a:t>
                      </a:r>
                      <a:endParaRPr lang="fr-FR" sz="1600" dirty="0" smtClean="0"/>
                    </a:p>
                  </a:txBody>
                  <a:tcPr marL="9000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6044672" y="1232664"/>
            <a:ext cx="1607408" cy="2376808"/>
            <a:chOff x="6444208" y="1650066"/>
            <a:chExt cx="2212344" cy="3384376"/>
          </a:xfrm>
        </p:grpSpPr>
        <p:pic>
          <p:nvPicPr>
            <p:cNvPr id="6" name="Image 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4208" y="1650066"/>
              <a:ext cx="2212344" cy="3384376"/>
            </a:xfrm>
            <a:prstGeom prst="rect">
              <a:avLst/>
            </a:prstGeom>
          </p:spPr>
        </p:pic>
        <p:sp>
          <p:nvSpPr>
            <p:cNvPr id="7" name="Ellipse 3"/>
            <p:cNvSpPr/>
            <p:nvPr/>
          </p:nvSpPr>
          <p:spPr bwMode="auto">
            <a:xfrm>
              <a:off x="7236296" y="4293096"/>
              <a:ext cx="720080" cy="72008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/>
          </p:spPr>
          <p:txBody>
            <a:bodyPr wrap="square" lIns="108000" tIns="54000" rIns="108000" bIns="54000" numCol="1" spcCol="72000" rtlCol="0" anchor="ctr"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ct val="0"/>
                </a:spcBef>
                <a:buFont typeface="Wingdings" charset="0"/>
                <a:buNone/>
              </a:pPr>
              <a:endParaRPr lang="fr-FR" b="1" dirty="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4989314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</TotalTime>
  <Words>215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479</cp:revision>
  <cp:lastPrinted>2003-11-04T16:53:27Z</cp:lastPrinted>
  <dcterms:created xsi:type="dcterms:W3CDTF">2004-01-23T18:06:09Z</dcterms:created>
  <dcterms:modified xsi:type="dcterms:W3CDTF">2018-03-04T17:18:01Z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-1341343339</vt:i4>
  </property>
  <property fmtid="{D5CDD505-2E9C-101B-9397-08002B2CF9AE}" pid="3" name="_NewReviewCycle">
    <vt:lpwstr/>
  </property>
  <property fmtid="{D5CDD505-2E9C-101B-9397-08002B2CF9AE}" pid="4" name="_EmailSubject">
    <vt:lpwstr>ICAAMC - Health &amp; Safety Forum  - request to report HS&amp;E  Lost Time Incidents </vt:lpwstr>
  </property>
  <property fmtid="{D5CDD505-2E9C-101B-9397-08002B2CF9AE}" pid="5" name="_AuthorEmail">
    <vt:lpwstr>jean.edwards@siemens.com</vt:lpwstr>
  </property>
  <property fmtid="{D5CDD505-2E9C-101B-9397-08002B2CF9AE}" pid="6" name="_AuthorEmailDisplayName">
    <vt:lpwstr>Edwards, Jean (PG DR GO EHS STR)</vt:lpwstr>
  </property>
</Properties>
</file>